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j6AlKLoTgooOz0gvRxDW8TchKc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By focusing on the key areas, the right times of the year, and creating themed activities around what people are most likely to see, we can boost tourism and give visitors a truly out-of-this-world adventure.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" name="Google Shape;14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6.png"/><Relationship Id="rId13" Type="http://schemas.openxmlformats.org/officeDocument/2006/relationships/image" Target="../media/image4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5.png"/><Relationship Id="rId15" Type="http://schemas.openxmlformats.org/officeDocument/2006/relationships/image" Target="../media/image15.png"/><Relationship Id="rId14" Type="http://schemas.openxmlformats.org/officeDocument/2006/relationships/image" Target="../media/image18.png"/><Relationship Id="rId16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57.png"/><Relationship Id="rId13" Type="http://schemas.openxmlformats.org/officeDocument/2006/relationships/image" Target="../media/image58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6.png"/><Relationship Id="rId9" Type="http://schemas.openxmlformats.org/officeDocument/2006/relationships/image" Target="../media/image60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67.png"/><Relationship Id="rId13" Type="http://schemas.openxmlformats.org/officeDocument/2006/relationships/image" Target="../media/image81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6.png"/><Relationship Id="rId14" Type="http://schemas.openxmlformats.org/officeDocument/2006/relationships/image" Target="../media/image79.png"/><Relationship Id="rId5" Type="http://schemas.openxmlformats.org/officeDocument/2006/relationships/image" Target="../media/image9.png"/><Relationship Id="rId6" Type="http://schemas.openxmlformats.org/officeDocument/2006/relationships/image" Target="../media/image59.png"/><Relationship Id="rId7" Type="http://schemas.openxmlformats.org/officeDocument/2006/relationships/image" Target="../media/image4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9.png"/><Relationship Id="rId10" Type="http://schemas.openxmlformats.org/officeDocument/2006/relationships/image" Target="../media/image67.png"/><Relationship Id="rId13" Type="http://schemas.openxmlformats.org/officeDocument/2006/relationships/image" Target="../media/image81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7.png"/><Relationship Id="rId4" Type="http://schemas.openxmlformats.org/officeDocument/2006/relationships/image" Target="../media/image6.png"/><Relationship Id="rId9" Type="http://schemas.openxmlformats.org/officeDocument/2006/relationships/image" Target="../media/image76.png"/><Relationship Id="rId14" Type="http://schemas.openxmlformats.org/officeDocument/2006/relationships/image" Target="../media/image79.png"/><Relationship Id="rId5" Type="http://schemas.openxmlformats.org/officeDocument/2006/relationships/image" Target="../media/image9.png"/><Relationship Id="rId6" Type="http://schemas.openxmlformats.org/officeDocument/2006/relationships/image" Target="../media/image59.png"/><Relationship Id="rId7" Type="http://schemas.openxmlformats.org/officeDocument/2006/relationships/image" Target="../media/image4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png"/><Relationship Id="rId10" Type="http://schemas.openxmlformats.org/officeDocument/2006/relationships/image" Target="../media/image83.jp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2.png"/><Relationship Id="rId4" Type="http://schemas.openxmlformats.org/officeDocument/2006/relationships/image" Target="../media/image6.png"/><Relationship Id="rId9" Type="http://schemas.openxmlformats.org/officeDocument/2006/relationships/image" Target="../media/image88.jp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png"/><Relationship Id="rId10" Type="http://schemas.openxmlformats.org/officeDocument/2006/relationships/image" Target="../media/image91.png"/><Relationship Id="rId13" Type="http://schemas.openxmlformats.org/officeDocument/2006/relationships/hyperlink" Target="https://public.tableau.com/views/Phase1_Dashboard_Presentation/UFOUAPintheUSATrendsasof2014?:language=en-US&amp;:sid=&amp;:redirect=auth&amp;:display_count=n&amp;:origin=viz_share_link" TargetMode="External"/><Relationship Id="rId1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3.png"/><Relationship Id="rId4" Type="http://schemas.openxmlformats.org/officeDocument/2006/relationships/image" Target="../media/image9.png"/><Relationship Id="rId9" Type="http://schemas.openxmlformats.org/officeDocument/2006/relationships/image" Target="../media/image89.png"/><Relationship Id="rId15" Type="http://schemas.openxmlformats.org/officeDocument/2006/relationships/image" Target="../media/image99.png"/><Relationship Id="rId14" Type="http://schemas.openxmlformats.org/officeDocument/2006/relationships/hyperlink" Target="https://github.com/quadrillionaiire/Phase-1-Project.git" TargetMode="External"/><Relationship Id="rId17" Type="http://schemas.openxmlformats.org/officeDocument/2006/relationships/image" Target="../media/image94.png"/><Relationship Id="rId16" Type="http://schemas.openxmlformats.org/officeDocument/2006/relationships/image" Target="../media/image90.png"/><Relationship Id="rId5" Type="http://schemas.openxmlformats.org/officeDocument/2006/relationships/image" Target="../media/image92.png"/><Relationship Id="rId6" Type="http://schemas.openxmlformats.org/officeDocument/2006/relationships/image" Target="../media/image18.png"/><Relationship Id="rId18" Type="http://schemas.openxmlformats.org/officeDocument/2006/relationships/image" Target="../media/image36.png"/><Relationship Id="rId7" Type="http://schemas.openxmlformats.org/officeDocument/2006/relationships/image" Target="../media/image2.png"/><Relationship Id="rId8" Type="http://schemas.openxmlformats.org/officeDocument/2006/relationships/image" Target="../media/image9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5.png"/><Relationship Id="rId13" Type="http://schemas.openxmlformats.org/officeDocument/2006/relationships/image" Target="../media/image26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1.png"/><Relationship Id="rId4" Type="http://schemas.openxmlformats.org/officeDocument/2006/relationships/image" Target="../media/image6.png"/><Relationship Id="rId9" Type="http://schemas.openxmlformats.org/officeDocument/2006/relationships/image" Target="../media/image4.png"/><Relationship Id="rId15" Type="http://schemas.openxmlformats.org/officeDocument/2006/relationships/image" Target="../media/image23.png"/><Relationship Id="rId14" Type="http://schemas.openxmlformats.org/officeDocument/2006/relationships/image" Target="../media/image31.png"/><Relationship Id="rId17" Type="http://schemas.openxmlformats.org/officeDocument/2006/relationships/image" Target="../media/image18.png"/><Relationship Id="rId16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71.png"/><Relationship Id="rId13" Type="http://schemas.openxmlformats.org/officeDocument/2006/relationships/image" Target="../media/image39.jp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5" Type="http://schemas.openxmlformats.org/officeDocument/2006/relationships/image" Target="../media/image9.png"/><Relationship Id="rId6" Type="http://schemas.openxmlformats.org/officeDocument/2006/relationships/image" Target="../media/image36.png"/><Relationship Id="rId7" Type="http://schemas.openxmlformats.org/officeDocument/2006/relationships/image" Target="../media/image4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71.png"/><Relationship Id="rId13" Type="http://schemas.openxmlformats.org/officeDocument/2006/relationships/image" Target="../media/image39.jp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5" Type="http://schemas.openxmlformats.org/officeDocument/2006/relationships/image" Target="../media/image9.png"/><Relationship Id="rId6" Type="http://schemas.openxmlformats.org/officeDocument/2006/relationships/image" Target="../media/image36.png"/><Relationship Id="rId7" Type="http://schemas.openxmlformats.org/officeDocument/2006/relationships/image" Target="../media/image4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49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6.png"/><Relationship Id="rId9" Type="http://schemas.openxmlformats.org/officeDocument/2006/relationships/image" Target="../media/image54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57.png"/><Relationship Id="rId13" Type="http://schemas.openxmlformats.org/officeDocument/2006/relationships/image" Target="../media/image100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Relationship Id="rId4" Type="http://schemas.openxmlformats.org/officeDocument/2006/relationships/image" Target="../media/image6.png"/><Relationship Id="rId9" Type="http://schemas.openxmlformats.org/officeDocument/2006/relationships/image" Target="../media/image60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57.png"/><Relationship Id="rId13" Type="http://schemas.openxmlformats.org/officeDocument/2006/relationships/image" Target="../media/image64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Relationship Id="rId4" Type="http://schemas.openxmlformats.org/officeDocument/2006/relationships/image" Target="../media/image6.png"/><Relationship Id="rId9" Type="http://schemas.openxmlformats.org/officeDocument/2006/relationships/image" Target="../media/image60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57.png"/><Relationship Id="rId13" Type="http://schemas.openxmlformats.org/officeDocument/2006/relationships/image" Target="../media/image63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Relationship Id="rId4" Type="http://schemas.openxmlformats.org/officeDocument/2006/relationships/image" Target="../media/image6.png"/><Relationship Id="rId9" Type="http://schemas.openxmlformats.org/officeDocument/2006/relationships/image" Target="../media/image60.png"/><Relationship Id="rId14" Type="http://schemas.openxmlformats.org/officeDocument/2006/relationships/image" Target="../media/image68.jp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6811075" y="6229416"/>
            <a:ext cx="1869063" cy="1581084"/>
          </a:xfrm>
          <a:custGeom>
            <a:rect b="b" l="l" r="r" t="t"/>
            <a:pathLst>
              <a:path extrusionOk="0" h="1581084" w="1869063">
                <a:moveTo>
                  <a:pt x="0" y="0"/>
                </a:moveTo>
                <a:lnTo>
                  <a:pt x="1869064" y="0"/>
                </a:lnTo>
                <a:lnTo>
                  <a:pt x="1869064" y="1581084"/>
                </a:lnTo>
                <a:lnTo>
                  <a:pt x="0" y="15810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-5400000">
            <a:off x="12348604" y="-2853282"/>
            <a:ext cx="7921103" cy="8072462"/>
          </a:xfrm>
          <a:custGeom>
            <a:rect b="b" l="l" r="r" t="t"/>
            <a:pathLst>
              <a:path extrusionOk="0" h="8072462" w="7921103">
                <a:moveTo>
                  <a:pt x="0" y="0"/>
                </a:moveTo>
                <a:lnTo>
                  <a:pt x="7921103" y="0"/>
                </a:lnTo>
                <a:lnTo>
                  <a:pt x="7921103" y="8072461"/>
                </a:lnTo>
                <a:lnTo>
                  <a:pt x="0" y="8072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flipH="1" rot="-5400000">
            <a:off x="91610" y="760595"/>
            <a:ext cx="3080811" cy="2390519"/>
          </a:xfrm>
          <a:custGeom>
            <a:rect b="b" l="l" r="r" t="t"/>
            <a:pathLst>
              <a:path extrusionOk="0" h="2390519" w="3080811">
                <a:moveTo>
                  <a:pt x="3080811" y="0"/>
                </a:moveTo>
                <a:lnTo>
                  <a:pt x="0" y="0"/>
                </a:lnTo>
                <a:lnTo>
                  <a:pt x="0" y="2390519"/>
                </a:lnTo>
                <a:lnTo>
                  <a:pt x="3080811" y="2390519"/>
                </a:lnTo>
                <a:lnTo>
                  <a:pt x="308081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flipH="1">
            <a:off x="12903888" y="6388680"/>
            <a:ext cx="4825537" cy="3987100"/>
          </a:xfrm>
          <a:custGeom>
            <a:rect b="b" l="l" r="r" t="t"/>
            <a:pathLst>
              <a:path extrusionOk="0" h="3987100" w="4825537">
                <a:moveTo>
                  <a:pt x="4825537" y="0"/>
                </a:moveTo>
                <a:lnTo>
                  <a:pt x="0" y="0"/>
                </a:lnTo>
                <a:lnTo>
                  <a:pt x="0" y="3987100"/>
                </a:lnTo>
                <a:lnTo>
                  <a:pt x="4825537" y="3987100"/>
                </a:lnTo>
                <a:lnTo>
                  <a:pt x="4825537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0363072" y="646719"/>
            <a:ext cx="1692244" cy="1072460"/>
          </a:xfrm>
          <a:custGeom>
            <a:rect b="b" l="l" r="r" t="t"/>
            <a:pathLst>
              <a:path extrusionOk="0" h="1072460" w="1692244">
                <a:moveTo>
                  <a:pt x="0" y="0"/>
                </a:moveTo>
                <a:lnTo>
                  <a:pt x="1692244" y="0"/>
                </a:lnTo>
                <a:lnTo>
                  <a:pt x="1692244" y="1072459"/>
                </a:lnTo>
                <a:lnTo>
                  <a:pt x="0" y="10724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459174">
            <a:off x="1702899" y="4077851"/>
            <a:ext cx="860896" cy="1788875"/>
          </a:xfrm>
          <a:custGeom>
            <a:rect b="b" l="l" r="r" t="t"/>
            <a:pathLst>
              <a:path extrusionOk="0" h="1788875" w="860896">
                <a:moveTo>
                  <a:pt x="0" y="0"/>
                </a:moveTo>
                <a:lnTo>
                  <a:pt x="860896" y="0"/>
                </a:lnTo>
                <a:lnTo>
                  <a:pt x="860896" y="1788875"/>
                </a:lnTo>
                <a:lnTo>
                  <a:pt x="0" y="17888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 rot="844515">
            <a:off x="4716348" y="7303673"/>
            <a:ext cx="579583" cy="636412"/>
          </a:xfrm>
          <a:custGeom>
            <a:rect b="b" l="l" r="r" t="t"/>
            <a:pathLst>
              <a:path extrusionOk="0" h="636412" w="579583">
                <a:moveTo>
                  <a:pt x="0" y="0"/>
                </a:moveTo>
                <a:lnTo>
                  <a:pt x="579583" y="0"/>
                </a:lnTo>
                <a:lnTo>
                  <a:pt x="579583" y="636412"/>
                </a:lnTo>
                <a:lnTo>
                  <a:pt x="0" y="636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3922328" y="971075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7"/>
                </a:lnTo>
                <a:lnTo>
                  <a:pt x="0" y="423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 rot="-5400000">
            <a:off x="791455" y="418623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 rot="-2003464">
            <a:off x="11183085" y="6242824"/>
            <a:ext cx="490891" cy="539024"/>
          </a:xfrm>
          <a:custGeom>
            <a:rect b="b" l="l" r="r" t="t"/>
            <a:pathLst>
              <a:path extrusionOk="0" h="539024" w="490891">
                <a:moveTo>
                  <a:pt x="0" y="0"/>
                </a:moveTo>
                <a:lnTo>
                  <a:pt x="490891" y="0"/>
                </a:lnTo>
                <a:lnTo>
                  <a:pt x="490891" y="539024"/>
                </a:lnTo>
                <a:lnTo>
                  <a:pt x="0" y="5390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 rot="-9955485">
            <a:off x="4075137" y="947154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"/>
          <p:cNvSpPr/>
          <p:nvPr/>
        </p:nvSpPr>
        <p:spPr>
          <a:xfrm rot="-9955485">
            <a:off x="10612542" y="2654493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"/>
          <p:cNvSpPr/>
          <p:nvPr/>
        </p:nvSpPr>
        <p:spPr>
          <a:xfrm rot="-9248104">
            <a:off x="9969448" y="737703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4285747" y="8995951"/>
            <a:ext cx="7496041" cy="703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1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Jayla, Jeesoo, Ricky</a:t>
            </a:r>
            <a:endParaRPr/>
          </a:p>
        </p:txBody>
      </p:sp>
      <p:sp>
        <p:nvSpPr>
          <p:cNvPr id="102" name="Google Shape;102;p1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/>
          <p:nvPr/>
        </p:nvSpPr>
        <p:spPr>
          <a:xfrm flipH="1">
            <a:off x="16212286" y="6191224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"/>
          <p:cNvSpPr/>
          <p:nvPr/>
        </p:nvSpPr>
        <p:spPr>
          <a:xfrm rot="4811325">
            <a:off x="13133753" y="4746982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97460" y="7050445"/>
            <a:ext cx="3254802" cy="3099116"/>
          </a:xfrm>
          <a:custGeom>
            <a:rect b="b" l="l" r="r" t="t"/>
            <a:pathLst>
              <a:path extrusionOk="0" h="3099116" w="3254802">
                <a:moveTo>
                  <a:pt x="0" y="0"/>
                </a:moveTo>
                <a:lnTo>
                  <a:pt x="3254802" y="0"/>
                </a:lnTo>
                <a:lnTo>
                  <a:pt x="3254802" y="3099116"/>
                </a:lnTo>
                <a:lnTo>
                  <a:pt x="0" y="3099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"/>
          <p:cNvSpPr/>
          <p:nvPr/>
        </p:nvSpPr>
        <p:spPr>
          <a:xfrm rot="10704498">
            <a:off x="3611240" y="596758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"/>
          <p:cNvSpPr/>
          <p:nvPr/>
        </p:nvSpPr>
        <p:spPr>
          <a:xfrm rot="-9955485">
            <a:off x="2962852" y="3356329"/>
            <a:ext cx="159181" cy="586285"/>
          </a:xfrm>
          <a:custGeom>
            <a:rect b="b" l="l" r="r" t="t"/>
            <a:pathLst>
              <a:path extrusionOk="0" h="586285" w="159181">
                <a:moveTo>
                  <a:pt x="159181" y="586286"/>
                </a:moveTo>
                <a:lnTo>
                  <a:pt x="0" y="586286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6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 txBox="1"/>
          <p:nvPr/>
        </p:nvSpPr>
        <p:spPr>
          <a:xfrm rot="-29083">
            <a:off x="1871453" y="1610690"/>
            <a:ext cx="10920529" cy="179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36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BEYOND  </a:t>
            </a:r>
            <a:endParaRPr/>
          </a:p>
        </p:txBody>
      </p:sp>
      <p:sp>
        <p:nvSpPr>
          <p:cNvPr id="110" name="Google Shape;110;p1"/>
          <p:cNvSpPr txBox="1"/>
          <p:nvPr/>
        </p:nvSpPr>
        <p:spPr>
          <a:xfrm rot="-37532">
            <a:off x="2310301" y="3621201"/>
            <a:ext cx="10646427" cy="17940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36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UFO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"/>
          <p:cNvSpPr/>
          <p:nvPr/>
        </p:nvSpPr>
        <p:spPr>
          <a:xfrm rot="5400000">
            <a:off x="-3019242" y="764945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10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10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0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"/>
          <p:cNvSpPr txBox="1"/>
          <p:nvPr/>
        </p:nvSpPr>
        <p:spPr>
          <a:xfrm>
            <a:off x="2010189" y="468058"/>
            <a:ext cx="7106579" cy="1521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endParaRPr/>
          </a:p>
        </p:txBody>
      </p:sp>
      <p:sp>
        <p:nvSpPr>
          <p:cNvPr id="314" name="Google Shape;314;p10"/>
          <p:cNvSpPr txBox="1"/>
          <p:nvPr/>
        </p:nvSpPr>
        <p:spPr>
          <a:xfrm>
            <a:off x="13166966" y="2014066"/>
            <a:ext cx="4996840" cy="7193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1. “Light”,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2. “Lights”,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3. “Object”,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4. “Bright”,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5. “Sky”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6. “Moving” </a:t>
            </a:r>
            <a:endParaRPr/>
          </a:p>
        </p:txBody>
      </p:sp>
      <p:pic>
        <p:nvPicPr>
          <p:cNvPr id="315" name="Google Shape;315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77180" y="2344058"/>
            <a:ext cx="11045067" cy="74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1"/>
          <p:cNvSpPr/>
          <p:nvPr/>
        </p:nvSpPr>
        <p:spPr>
          <a:xfrm>
            <a:off x="2294731" y="-2426643"/>
            <a:ext cx="13698538" cy="7003378"/>
          </a:xfrm>
          <a:custGeom>
            <a:rect b="b" l="l" r="r" t="t"/>
            <a:pathLst>
              <a:path extrusionOk="0" h="7003378" w="1369853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1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1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1"/>
          <p:cNvSpPr/>
          <p:nvPr/>
        </p:nvSpPr>
        <p:spPr>
          <a:xfrm rot="-9955485">
            <a:off x="4583763" y="703212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2735343" y="4883509"/>
            <a:ext cx="10236058" cy="790465"/>
          </a:xfrm>
          <a:custGeom>
            <a:rect b="b" l="l" r="r" t="t"/>
            <a:pathLst>
              <a:path extrusionOk="0" h="790465" w="10236058">
                <a:moveTo>
                  <a:pt x="0" y="0"/>
                </a:moveTo>
                <a:lnTo>
                  <a:pt x="10236057" y="0"/>
                </a:lnTo>
                <a:lnTo>
                  <a:pt x="10236057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3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1"/>
          <p:cNvSpPr/>
          <p:nvPr/>
        </p:nvSpPr>
        <p:spPr>
          <a:xfrm rot="-9955485">
            <a:off x="13242661" y="455419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1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2091558" y="4539303"/>
            <a:ext cx="1287570" cy="1134671"/>
          </a:xfrm>
          <a:custGeom>
            <a:rect b="b" l="l" r="r" t="t"/>
            <a:pathLst>
              <a:path extrusionOk="0" h="1134671" w="1287570">
                <a:moveTo>
                  <a:pt x="0" y="0"/>
                </a:moveTo>
                <a:lnTo>
                  <a:pt x="1287569" y="0"/>
                </a:lnTo>
                <a:lnTo>
                  <a:pt x="1287569" y="1134671"/>
                </a:lnTo>
                <a:lnTo>
                  <a:pt x="0" y="1134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12404500" y="4448783"/>
            <a:ext cx="2526167" cy="1225191"/>
          </a:xfrm>
          <a:custGeom>
            <a:rect b="b" l="l" r="r" t="t"/>
            <a:pathLst>
              <a:path extrusionOk="0" h="1225191" w="2526167">
                <a:moveTo>
                  <a:pt x="0" y="0"/>
                </a:moveTo>
                <a:lnTo>
                  <a:pt x="2526167" y="0"/>
                </a:lnTo>
                <a:lnTo>
                  <a:pt x="2526167" y="1225191"/>
                </a:lnTo>
                <a:lnTo>
                  <a:pt x="0" y="1225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1"/>
          <p:cNvSpPr/>
          <p:nvPr/>
        </p:nvSpPr>
        <p:spPr>
          <a:xfrm flipH="1" rot="756400">
            <a:off x="7156451" y="4679935"/>
            <a:ext cx="1236819" cy="1139419"/>
          </a:xfrm>
          <a:custGeom>
            <a:rect b="b" l="l" r="r" t="t"/>
            <a:pathLst>
              <a:path extrusionOk="0" h="1139419" w="1236819">
                <a:moveTo>
                  <a:pt x="1236818" y="0"/>
                </a:moveTo>
                <a:lnTo>
                  <a:pt x="0" y="0"/>
                </a:lnTo>
                <a:lnTo>
                  <a:pt x="0" y="1139419"/>
                </a:lnTo>
                <a:lnTo>
                  <a:pt x="1236818" y="1139419"/>
                </a:lnTo>
                <a:lnTo>
                  <a:pt x="1236818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11"/>
          <p:cNvSpPr/>
          <p:nvPr/>
        </p:nvSpPr>
        <p:spPr>
          <a:xfrm>
            <a:off x="-176257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1"/>
          <p:cNvSpPr txBox="1"/>
          <p:nvPr/>
        </p:nvSpPr>
        <p:spPr>
          <a:xfrm>
            <a:off x="2117928" y="5962229"/>
            <a:ext cx="4178738" cy="2267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Identifying Key Regions for Tourism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11"/>
          <p:cNvSpPr txBox="1"/>
          <p:nvPr/>
        </p:nvSpPr>
        <p:spPr>
          <a:xfrm>
            <a:off x="7273982" y="5962229"/>
            <a:ext cx="4178738" cy="2082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Timing Opportunities for Tour Experiences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1"/>
          <p:cNvSpPr txBox="1"/>
          <p:nvPr/>
        </p:nvSpPr>
        <p:spPr>
          <a:xfrm>
            <a:off x="12430037" y="5962229"/>
            <a:ext cx="4178738" cy="2821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Themed Experiences Based on UFO Shapes and Description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1"/>
          <p:cNvSpPr/>
          <p:nvPr/>
        </p:nvSpPr>
        <p:spPr>
          <a:xfrm>
            <a:off x="1600118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1"/>
          <p:cNvSpPr/>
          <p:nvPr/>
        </p:nvSpPr>
        <p:spPr>
          <a:xfrm rot="556956">
            <a:off x="15875494" y="2385644"/>
            <a:ext cx="1384583" cy="1171251"/>
          </a:xfrm>
          <a:custGeom>
            <a:rect b="b" l="l" r="r" t="t"/>
            <a:pathLst>
              <a:path extrusionOk="0" h="1171251" w="1384583">
                <a:moveTo>
                  <a:pt x="0" y="0"/>
                </a:moveTo>
                <a:lnTo>
                  <a:pt x="1384583" y="0"/>
                </a:lnTo>
                <a:lnTo>
                  <a:pt x="1384583" y="1171250"/>
                </a:lnTo>
                <a:lnTo>
                  <a:pt x="0" y="1171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1"/>
          <p:cNvSpPr/>
          <p:nvPr/>
        </p:nvSpPr>
        <p:spPr>
          <a:xfrm>
            <a:off x="661258" y="2504982"/>
            <a:ext cx="1456670" cy="1052444"/>
          </a:xfrm>
          <a:custGeom>
            <a:rect b="b" l="l" r="r" t="t"/>
            <a:pathLst>
              <a:path extrusionOk="0" h="1052444" w="1456670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1"/>
          <p:cNvSpPr txBox="1"/>
          <p:nvPr/>
        </p:nvSpPr>
        <p:spPr>
          <a:xfrm>
            <a:off x="3031820" y="779620"/>
            <a:ext cx="12021187" cy="171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Insights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/>
          <p:nvPr/>
        </p:nvSpPr>
        <p:spPr>
          <a:xfrm>
            <a:off x="2294731" y="-2426643"/>
            <a:ext cx="13698538" cy="7003378"/>
          </a:xfrm>
          <a:custGeom>
            <a:rect b="b" l="l" r="r" t="t"/>
            <a:pathLst>
              <a:path extrusionOk="0" h="7003378" w="13698538">
                <a:moveTo>
                  <a:pt x="0" y="0"/>
                </a:moveTo>
                <a:lnTo>
                  <a:pt x="13698538" y="0"/>
                </a:lnTo>
                <a:lnTo>
                  <a:pt x="13698538" y="7003378"/>
                </a:lnTo>
                <a:lnTo>
                  <a:pt x="0" y="7003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2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 rot="-9955485">
            <a:off x="4583763" y="703212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2735343" y="4883509"/>
            <a:ext cx="10236058" cy="790465"/>
          </a:xfrm>
          <a:custGeom>
            <a:rect b="b" l="l" r="r" t="t"/>
            <a:pathLst>
              <a:path extrusionOk="0" h="790465" w="10236058">
                <a:moveTo>
                  <a:pt x="0" y="0"/>
                </a:moveTo>
                <a:lnTo>
                  <a:pt x="10236057" y="0"/>
                </a:lnTo>
                <a:lnTo>
                  <a:pt x="10236057" y="790465"/>
                </a:lnTo>
                <a:lnTo>
                  <a:pt x="0" y="7904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738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2"/>
          <p:cNvSpPr/>
          <p:nvPr/>
        </p:nvSpPr>
        <p:spPr>
          <a:xfrm rot="-9955485">
            <a:off x="13242661" y="455419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2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2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2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2"/>
          <p:cNvSpPr/>
          <p:nvPr/>
        </p:nvSpPr>
        <p:spPr>
          <a:xfrm>
            <a:off x="2091558" y="4539303"/>
            <a:ext cx="1287570" cy="1134671"/>
          </a:xfrm>
          <a:custGeom>
            <a:rect b="b" l="l" r="r" t="t"/>
            <a:pathLst>
              <a:path extrusionOk="0" h="1134671" w="1287570">
                <a:moveTo>
                  <a:pt x="0" y="0"/>
                </a:moveTo>
                <a:lnTo>
                  <a:pt x="1287569" y="0"/>
                </a:lnTo>
                <a:lnTo>
                  <a:pt x="1287569" y="1134671"/>
                </a:lnTo>
                <a:lnTo>
                  <a:pt x="0" y="11346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2"/>
          <p:cNvSpPr/>
          <p:nvPr/>
        </p:nvSpPr>
        <p:spPr>
          <a:xfrm>
            <a:off x="12404500" y="4448783"/>
            <a:ext cx="2526167" cy="1225191"/>
          </a:xfrm>
          <a:custGeom>
            <a:rect b="b" l="l" r="r" t="t"/>
            <a:pathLst>
              <a:path extrusionOk="0" h="1225191" w="2526167">
                <a:moveTo>
                  <a:pt x="0" y="0"/>
                </a:moveTo>
                <a:lnTo>
                  <a:pt x="2526167" y="0"/>
                </a:lnTo>
                <a:lnTo>
                  <a:pt x="2526167" y="1225191"/>
                </a:lnTo>
                <a:lnTo>
                  <a:pt x="0" y="1225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 flipH="1" rot="756400">
            <a:off x="7156451" y="4679935"/>
            <a:ext cx="1236819" cy="1139419"/>
          </a:xfrm>
          <a:custGeom>
            <a:rect b="b" l="l" r="r" t="t"/>
            <a:pathLst>
              <a:path extrusionOk="0" h="1139419" w="1236819">
                <a:moveTo>
                  <a:pt x="1236818" y="0"/>
                </a:moveTo>
                <a:lnTo>
                  <a:pt x="0" y="0"/>
                </a:lnTo>
                <a:lnTo>
                  <a:pt x="0" y="1139419"/>
                </a:lnTo>
                <a:lnTo>
                  <a:pt x="1236818" y="1139419"/>
                </a:lnTo>
                <a:lnTo>
                  <a:pt x="1236818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/>
          <p:nvPr/>
        </p:nvSpPr>
        <p:spPr>
          <a:xfrm>
            <a:off x="-176257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2"/>
          <p:cNvSpPr txBox="1"/>
          <p:nvPr/>
        </p:nvSpPr>
        <p:spPr>
          <a:xfrm>
            <a:off x="1651516" y="6083685"/>
            <a:ext cx="4178738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Demographic</a:t>
            </a:r>
            <a:endParaRPr sz="36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2"/>
          <p:cNvSpPr txBox="1"/>
          <p:nvPr/>
        </p:nvSpPr>
        <p:spPr>
          <a:xfrm>
            <a:off x="6953044" y="6103079"/>
            <a:ext cx="4178738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Sentiments</a:t>
            </a:r>
            <a:endParaRPr sz="4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2"/>
          <p:cNvSpPr txBox="1"/>
          <p:nvPr/>
        </p:nvSpPr>
        <p:spPr>
          <a:xfrm>
            <a:off x="12262460" y="6078192"/>
            <a:ext cx="4178738" cy="538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Weather</a:t>
            </a:r>
            <a:endParaRPr/>
          </a:p>
        </p:txBody>
      </p:sp>
      <p:sp>
        <p:nvSpPr>
          <p:cNvPr id="364" name="Google Shape;364;p12"/>
          <p:cNvSpPr/>
          <p:nvPr/>
        </p:nvSpPr>
        <p:spPr>
          <a:xfrm>
            <a:off x="16001180" y="7873888"/>
            <a:ext cx="3880498" cy="3686473"/>
          </a:xfrm>
          <a:custGeom>
            <a:rect b="b" l="l" r="r" t="t"/>
            <a:pathLst>
              <a:path extrusionOk="0" h="3686473" w="3880498">
                <a:moveTo>
                  <a:pt x="0" y="0"/>
                </a:moveTo>
                <a:lnTo>
                  <a:pt x="3880498" y="0"/>
                </a:lnTo>
                <a:lnTo>
                  <a:pt x="3880498" y="3686473"/>
                </a:lnTo>
                <a:lnTo>
                  <a:pt x="0" y="36864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2"/>
          <p:cNvSpPr/>
          <p:nvPr/>
        </p:nvSpPr>
        <p:spPr>
          <a:xfrm rot="556956">
            <a:off x="15875494" y="2385644"/>
            <a:ext cx="1384583" cy="1171251"/>
          </a:xfrm>
          <a:custGeom>
            <a:rect b="b" l="l" r="r" t="t"/>
            <a:pathLst>
              <a:path extrusionOk="0" h="1171251" w="1384583">
                <a:moveTo>
                  <a:pt x="0" y="0"/>
                </a:moveTo>
                <a:lnTo>
                  <a:pt x="1384583" y="0"/>
                </a:lnTo>
                <a:lnTo>
                  <a:pt x="1384583" y="1171250"/>
                </a:lnTo>
                <a:lnTo>
                  <a:pt x="0" y="1171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2"/>
          <p:cNvSpPr/>
          <p:nvPr/>
        </p:nvSpPr>
        <p:spPr>
          <a:xfrm>
            <a:off x="661258" y="2504982"/>
            <a:ext cx="1456670" cy="1052444"/>
          </a:xfrm>
          <a:custGeom>
            <a:rect b="b" l="l" r="r" t="t"/>
            <a:pathLst>
              <a:path extrusionOk="0" h="1052444" w="1456670">
                <a:moveTo>
                  <a:pt x="0" y="0"/>
                </a:moveTo>
                <a:lnTo>
                  <a:pt x="1456670" y="0"/>
                </a:lnTo>
                <a:lnTo>
                  <a:pt x="1456670" y="1052444"/>
                </a:lnTo>
                <a:lnTo>
                  <a:pt x="0" y="1052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2"/>
          <p:cNvSpPr txBox="1"/>
          <p:nvPr/>
        </p:nvSpPr>
        <p:spPr>
          <a:xfrm>
            <a:off x="3031820" y="779620"/>
            <a:ext cx="12021187" cy="171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Next steps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"/>
          <p:cNvSpPr/>
          <p:nvPr/>
        </p:nvSpPr>
        <p:spPr>
          <a:xfrm flipH="1" rot="10800000">
            <a:off x="-942016" y="646718"/>
            <a:ext cx="20387451" cy="9420172"/>
          </a:xfrm>
          <a:custGeom>
            <a:rect b="b" l="l" r="r" t="t"/>
            <a:pathLst>
              <a:path extrusionOk="0" h="9420172" w="20387451">
                <a:moveTo>
                  <a:pt x="0" y="9420172"/>
                </a:moveTo>
                <a:lnTo>
                  <a:pt x="20387452" y="9420172"/>
                </a:lnTo>
                <a:lnTo>
                  <a:pt x="20387452" y="0"/>
                </a:lnTo>
                <a:lnTo>
                  <a:pt x="0" y="0"/>
                </a:lnTo>
                <a:lnTo>
                  <a:pt x="0" y="9420172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3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3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3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3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3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3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3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3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3"/>
          <p:cNvSpPr txBox="1"/>
          <p:nvPr/>
        </p:nvSpPr>
        <p:spPr>
          <a:xfrm>
            <a:off x="3133407" y="1766239"/>
            <a:ext cx="12021187" cy="1717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grpSp>
        <p:nvGrpSpPr>
          <p:cNvPr id="383" name="Google Shape;383;p13"/>
          <p:cNvGrpSpPr/>
          <p:nvPr/>
        </p:nvGrpSpPr>
        <p:grpSpPr>
          <a:xfrm>
            <a:off x="-3264425" y="2575049"/>
            <a:ext cx="24816849" cy="11130080"/>
            <a:chOff x="0" y="0"/>
            <a:chExt cx="33089132" cy="14840106"/>
          </a:xfrm>
        </p:grpSpPr>
        <p:sp>
          <p:nvSpPr>
            <p:cNvPr id="384" name="Google Shape;384;p13"/>
            <p:cNvSpPr/>
            <p:nvPr/>
          </p:nvSpPr>
          <p:spPr>
            <a:xfrm>
              <a:off x="18249026" y="0"/>
              <a:ext cx="14840106" cy="14840106"/>
            </a:xfrm>
            <a:custGeom>
              <a:rect b="b" l="l" r="r" t="t"/>
              <a:pathLst>
                <a:path extrusionOk="0" h="14840106" w="14840106">
                  <a:moveTo>
                    <a:pt x="0" y="0"/>
                  </a:moveTo>
                  <a:lnTo>
                    <a:pt x="14840106" y="0"/>
                  </a:lnTo>
                  <a:lnTo>
                    <a:pt x="14840106" y="14840106"/>
                  </a:lnTo>
                  <a:lnTo>
                    <a:pt x="0" y="1484010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15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21434865" y="3185856"/>
              <a:ext cx="8468428" cy="8468394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0" y="0"/>
              <a:ext cx="14764603" cy="14764603"/>
            </a:xfrm>
            <a:custGeom>
              <a:rect b="b" l="l" r="r" t="t"/>
              <a:pathLst>
                <a:path extrusionOk="0" h="14764603" w="14764603">
                  <a:moveTo>
                    <a:pt x="0" y="0"/>
                  </a:moveTo>
                  <a:lnTo>
                    <a:pt x="14764603" y="0"/>
                  </a:lnTo>
                  <a:lnTo>
                    <a:pt x="14764603" y="14764603"/>
                  </a:lnTo>
                  <a:lnTo>
                    <a:pt x="0" y="1476460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 amt="15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3169630" y="3169647"/>
              <a:ext cx="8425343" cy="8425308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8" name="Google Shape;388;p13"/>
          <p:cNvSpPr/>
          <p:nvPr/>
        </p:nvSpPr>
        <p:spPr>
          <a:xfrm>
            <a:off x="14548762" y="1347491"/>
            <a:ext cx="3162790" cy="2455116"/>
          </a:xfrm>
          <a:custGeom>
            <a:rect b="b" l="l" r="r" t="t"/>
            <a:pathLst>
              <a:path extrusionOk="0" h="2455116" w="3162790">
                <a:moveTo>
                  <a:pt x="0" y="0"/>
                </a:moveTo>
                <a:lnTo>
                  <a:pt x="3162791" y="0"/>
                </a:lnTo>
                <a:lnTo>
                  <a:pt x="3162791" y="2455116"/>
                </a:lnTo>
                <a:lnTo>
                  <a:pt x="0" y="2455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 txBox="1"/>
          <p:nvPr/>
        </p:nvSpPr>
        <p:spPr>
          <a:xfrm>
            <a:off x="5168887" y="4519291"/>
            <a:ext cx="7994771" cy="1567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Our findings show how we can capitalize on both the Regions and Timing of UFO sightings to create unforgettable experiences. </a:t>
            </a:r>
            <a:endParaRPr/>
          </a:p>
        </p:txBody>
      </p:sp>
      <p:sp>
        <p:nvSpPr>
          <p:cNvPr id="390" name="Google Shape;390;p13"/>
          <p:cNvSpPr/>
          <p:nvPr/>
        </p:nvSpPr>
        <p:spPr>
          <a:xfrm>
            <a:off x="743198" y="2368040"/>
            <a:ext cx="2738448" cy="1735491"/>
          </a:xfrm>
          <a:custGeom>
            <a:rect b="b" l="l" r="r" t="t"/>
            <a:pathLst>
              <a:path extrusionOk="0" h="1735491" w="2738448">
                <a:moveTo>
                  <a:pt x="0" y="0"/>
                </a:moveTo>
                <a:lnTo>
                  <a:pt x="2738448" y="0"/>
                </a:lnTo>
                <a:lnTo>
                  <a:pt x="2738448" y="1735491"/>
                </a:lnTo>
                <a:lnTo>
                  <a:pt x="0" y="17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"/>
          <p:cNvSpPr/>
          <p:nvPr/>
        </p:nvSpPr>
        <p:spPr>
          <a:xfrm rot="1755409">
            <a:off x="3276022" y="4438272"/>
            <a:ext cx="436942" cy="430934"/>
          </a:xfrm>
          <a:custGeom>
            <a:rect b="b" l="l" r="r" t="t"/>
            <a:pathLst>
              <a:path extrusionOk="0" h="430934" w="436942">
                <a:moveTo>
                  <a:pt x="0" y="0"/>
                </a:moveTo>
                <a:lnTo>
                  <a:pt x="436942" y="0"/>
                </a:lnTo>
                <a:lnTo>
                  <a:pt x="436942" y="430934"/>
                </a:lnTo>
                <a:lnTo>
                  <a:pt x="0" y="430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4"/>
          <p:cNvSpPr/>
          <p:nvPr/>
        </p:nvSpPr>
        <p:spPr>
          <a:xfrm rot="-9955485">
            <a:off x="4075137" y="9471544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5616887" y="952500"/>
            <a:ext cx="7054225" cy="6361629"/>
          </a:xfrm>
          <a:custGeom>
            <a:rect b="b" l="l" r="r" t="t"/>
            <a:pathLst>
              <a:path extrusionOk="0" h="6361629" w="7054225">
                <a:moveTo>
                  <a:pt x="0" y="0"/>
                </a:moveTo>
                <a:lnTo>
                  <a:pt x="7054226" y="0"/>
                </a:lnTo>
                <a:lnTo>
                  <a:pt x="7054226" y="6361629"/>
                </a:lnTo>
                <a:lnTo>
                  <a:pt x="0" y="6361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4"/>
          <p:cNvSpPr/>
          <p:nvPr/>
        </p:nvSpPr>
        <p:spPr>
          <a:xfrm rot="-9955485">
            <a:off x="1048105" y="453562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4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4"/>
          <p:cNvSpPr/>
          <p:nvPr/>
        </p:nvSpPr>
        <p:spPr>
          <a:xfrm rot="6244516">
            <a:off x="13483040" y="1474073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4"/>
          <p:cNvSpPr/>
          <p:nvPr/>
        </p:nvSpPr>
        <p:spPr>
          <a:xfrm rot="-7091060">
            <a:off x="-361110" y="-34194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4"/>
          <p:cNvSpPr/>
          <p:nvPr/>
        </p:nvSpPr>
        <p:spPr>
          <a:xfrm rot="-9955485">
            <a:off x="16155513" y="7961362"/>
            <a:ext cx="159181" cy="586285"/>
          </a:xfrm>
          <a:custGeom>
            <a:rect b="b" l="l" r="r" t="t"/>
            <a:pathLst>
              <a:path extrusionOk="0" h="586285" w="159181">
                <a:moveTo>
                  <a:pt x="159181" y="586285"/>
                </a:moveTo>
                <a:lnTo>
                  <a:pt x="0" y="586285"/>
                </a:lnTo>
                <a:lnTo>
                  <a:pt x="0" y="0"/>
                </a:lnTo>
                <a:lnTo>
                  <a:pt x="159181" y="0"/>
                </a:lnTo>
                <a:lnTo>
                  <a:pt x="159181" y="586285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4"/>
          <p:cNvSpPr/>
          <p:nvPr/>
        </p:nvSpPr>
        <p:spPr>
          <a:xfrm>
            <a:off x="596710" y="6474586"/>
            <a:ext cx="3706955" cy="3410399"/>
          </a:xfrm>
          <a:custGeom>
            <a:rect b="b" l="l" r="r" t="t"/>
            <a:pathLst>
              <a:path extrusionOk="0" h="3410399" w="3706955">
                <a:moveTo>
                  <a:pt x="0" y="0"/>
                </a:moveTo>
                <a:lnTo>
                  <a:pt x="3706955" y="0"/>
                </a:lnTo>
                <a:lnTo>
                  <a:pt x="3706955" y="3410399"/>
                </a:lnTo>
                <a:lnTo>
                  <a:pt x="0" y="34103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4"/>
          <p:cNvSpPr/>
          <p:nvPr/>
        </p:nvSpPr>
        <p:spPr>
          <a:xfrm>
            <a:off x="14143505" y="867897"/>
            <a:ext cx="3445974" cy="3543418"/>
          </a:xfrm>
          <a:custGeom>
            <a:rect b="b" l="l" r="r" t="t"/>
            <a:pathLst>
              <a:path extrusionOk="0" h="3543418" w="3445974">
                <a:moveTo>
                  <a:pt x="0" y="0"/>
                </a:moveTo>
                <a:lnTo>
                  <a:pt x="3445974" y="0"/>
                </a:lnTo>
                <a:lnTo>
                  <a:pt x="3445974" y="3543418"/>
                </a:lnTo>
                <a:lnTo>
                  <a:pt x="0" y="3543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4"/>
          <p:cNvSpPr/>
          <p:nvPr/>
        </p:nvSpPr>
        <p:spPr>
          <a:xfrm>
            <a:off x="596710" y="867897"/>
            <a:ext cx="3256261" cy="2039233"/>
          </a:xfrm>
          <a:custGeom>
            <a:rect b="b" l="l" r="r" t="t"/>
            <a:pathLst>
              <a:path extrusionOk="0" h="2039233" w="3256261">
                <a:moveTo>
                  <a:pt x="0" y="0"/>
                </a:moveTo>
                <a:lnTo>
                  <a:pt x="3256260" y="0"/>
                </a:lnTo>
                <a:lnTo>
                  <a:pt x="3256260" y="2039233"/>
                </a:lnTo>
                <a:lnTo>
                  <a:pt x="0" y="2039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4"/>
          <p:cNvSpPr/>
          <p:nvPr/>
        </p:nvSpPr>
        <p:spPr>
          <a:xfrm rot="-2024695">
            <a:off x="12783768" y="6882565"/>
            <a:ext cx="5280817" cy="3293910"/>
          </a:xfrm>
          <a:custGeom>
            <a:rect b="b" l="l" r="r" t="t"/>
            <a:pathLst>
              <a:path extrusionOk="0" h="3293910" w="5280817">
                <a:moveTo>
                  <a:pt x="0" y="0"/>
                </a:moveTo>
                <a:lnTo>
                  <a:pt x="5280817" y="0"/>
                </a:lnTo>
                <a:lnTo>
                  <a:pt x="5280817" y="3293910"/>
                </a:lnTo>
                <a:lnTo>
                  <a:pt x="0" y="3293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4"/>
          <p:cNvSpPr/>
          <p:nvPr/>
        </p:nvSpPr>
        <p:spPr>
          <a:xfrm rot="424766">
            <a:off x="15602563" y="5420145"/>
            <a:ext cx="738940" cy="728780"/>
          </a:xfrm>
          <a:custGeom>
            <a:rect b="b" l="l" r="r" t="t"/>
            <a:pathLst>
              <a:path extrusionOk="0" h="728780" w="738940">
                <a:moveTo>
                  <a:pt x="0" y="0"/>
                </a:moveTo>
                <a:lnTo>
                  <a:pt x="738940" y="0"/>
                </a:lnTo>
                <a:lnTo>
                  <a:pt x="738940" y="728780"/>
                </a:lnTo>
                <a:lnTo>
                  <a:pt x="0" y="728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4"/>
          <p:cNvSpPr/>
          <p:nvPr/>
        </p:nvSpPr>
        <p:spPr>
          <a:xfrm rot="6244516">
            <a:off x="17905554" y="4730060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0"/>
                </a:moveTo>
                <a:lnTo>
                  <a:pt x="0" y="826880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4"/>
          <p:cNvSpPr txBox="1"/>
          <p:nvPr/>
        </p:nvSpPr>
        <p:spPr>
          <a:xfrm>
            <a:off x="7379329" y="7654506"/>
            <a:ext cx="4934420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flatiron@flatiron.com </a:t>
            </a:r>
            <a:endParaRPr/>
          </a:p>
        </p:txBody>
      </p:sp>
      <p:sp>
        <p:nvSpPr>
          <p:cNvPr id="411" name="Google Shape;411;p14"/>
          <p:cNvSpPr txBox="1"/>
          <p:nvPr/>
        </p:nvSpPr>
        <p:spPr>
          <a:xfrm>
            <a:off x="7482070" y="9252521"/>
            <a:ext cx="7686137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Tableu 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4"/>
          <p:cNvSpPr txBox="1"/>
          <p:nvPr/>
        </p:nvSpPr>
        <p:spPr>
          <a:xfrm>
            <a:off x="6212929" y="8765382"/>
            <a:ext cx="4934420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13" name="Google Shape;413;p14"/>
          <p:cNvSpPr txBox="1"/>
          <p:nvPr/>
        </p:nvSpPr>
        <p:spPr>
          <a:xfrm>
            <a:off x="7440427" y="8469091"/>
            <a:ext cx="4934420" cy="448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3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GitHub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500445" y="8418419"/>
            <a:ext cx="640207" cy="55018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A black background with a black square&#10;&#10;Description automatically generated with medium confidence" id="415" name="Google Shape;415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72781" y="7625882"/>
            <a:ext cx="772187" cy="55018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descr="A group of colorful crosses&#10;&#10;Description automatically generated" id="416" name="Google Shape;416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99723" y="9031934"/>
            <a:ext cx="1382347" cy="950629"/>
          </a:xfrm>
          <a:prstGeom prst="rect">
            <a:avLst/>
          </a:prstGeom>
          <a:blipFill rotWithShape="1">
            <a:blip r:embed="rId18">
              <a:alphaModFix amt="1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/>
          <p:nvPr/>
        </p:nvSpPr>
        <p:spPr>
          <a:xfrm rot="-240013">
            <a:off x="-1794760" y="-271186"/>
            <a:ext cx="21877520" cy="10829372"/>
          </a:xfrm>
          <a:custGeom>
            <a:rect b="b" l="l" r="r" t="t"/>
            <a:pathLst>
              <a:path extrusionOk="0" h="10829372" w="21877520">
                <a:moveTo>
                  <a:pt x="0" y="0"/>
                </a:moveTo>
                <a:lnTo>
                  <a:pt x="21877520" y="0"/>
                </a:lnTo>
                <a:lnTo>
                  <a:pt x="21877520" y="10829372"/>
                </a:lnTo>
                <a:lnTo>
                  <a:pt x="0" y="10829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3133407" y="1303348"/>
            <a:ext cx="12021187" cy="171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Meet Our Team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2895062" y="3675435"/>
            <a:ext cx="12300293" cy="4318569"/>
            <a:chOff x="0" y="0"/>
            <a:chExt cx="16400390" cy="5758092"/>
          </a:xfrm>
        </p:grpSpPr>
        <p:sp>
          <p:nvSpPr>
            <p:cNvPr id="119" name="Google Shape;119;p2"/>
            <p:cNvSpPr/>
            <p:nvPr/>
          </p:nvSpPr>
          <p:spPr>
            <a:xfrm>
              <a:off x="374204" y="19876"/>
              <a:ext cx="4352905" cy="4352887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0" y="5104664"/>
              <a:ext cx="5133929" cy="653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1F9FD"/>
                  </a:solidFill>
                  <a:latin typeface="Arial"/>
                  <a:ea typeface="Arial"/>
                  <a:cs typeface="Arial"/>
                  <a:sym typeface="Arial"/>
                </a:rPr>
                <a:t>Jayla Haskins</a:t>
              </a:r>
              <a:endParaRPr/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6026411" y="5104664"/>
              <a:ext cx="5066963" cy="653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1F9FD"/>
                  </a:solidFill>
                  <a:latin typeface="Arial"/>
                  <a:ea typeface="Arial"/>
                  <a:cs typeface="Arial"/>
                  <a:sym typeface="Arial"/>
                </a:rPr>
                <a:t>Jeesoo Jhun</a:t>
              </a: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11982373" y="5104664"/>
              <a:ext cx="4418017" cy="6534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F1F9FD"/>
                  </a:solidFill>
                  <a:latin typeface="Arial"/>
                  <a:ea typeface="Arial"/>
                  <a:cs typeface="Arial"/>
                  <a:sym typeface="Arial"/>
                </a:rPr>
                <a:t>Ricky Bocek</a:t>
              </a:r>
              <a:endParaRPr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100558" y="0"/>
              <a:ext cx="4352905" cy="4352887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1825063" y="19876"/>
              <a:ext cx="4352905" cy="435288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2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2628954" y="4478777"/>
            <a:ext cx="1399178" cy="1737128"/>
          </a:xfrm>
          <a:custGeom>
            <a:rect b="b" l="l" r="r" t="t"/>
            <a:pathLst>
              <a:path extrusionOk="0" h="1737128" w="1399178">
                <a:moveTo>
                  <a:pt x="0" y="0"/>
                </a:moveTo>
                <a:lnTo>
                  <a:pt x="1399177" y="0"/>
                </a:lnTo>
                <a:lnTo>
                  <a:pt x="1399177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8324016" y="4448783"/>
            <a:ext cx="1522356" cy="1737128"/>
          </a:xfrm>
          <a:custGeom>
            <a:rect b="b" l="l" r="r" t="t"/>
            <a:pathLst>
              <a:path extrusionOk="0" h="1737128" w="1522356">
                <a:moveTo>
                  <a:pt x="0" y="0"/>
                </a:moveTo>
                <a:lnTo>
                  <a:pt x="1522356" y="0"/>
                </a:lnTo>
                <a:lnTo>
                  <a:pt x="1522356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4129007" y="4431942"/>
            <a:ext cx="1396019" cy="1737128"/>
          </a:xfrm>
          <a:custGeom>
            <a:rect b="b" l="l" r="r" t="t"/>
            <a:pathLst>
              <a:path extrusionOk="0" h="1737128" w="1396019">
                <a:moveTo>
                  <a:pt x="0" y="0"/>
                </a:moveTo>
                <a:lnTo>
                  <a:pt x="1396020" y="0"/>
                </a:lnTo>
                <a:lnTo>
                  <a:pt x="1396020" y="1737129"/>
                </a:lnTo>
                <a:lnTo>
                  <a:pt x="0" y="1737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"/>
          <p:cNvSpPr/>
          <p:nvPr/>
        </p:nvSpPr>
        <p:spPr>
          <a:xfrm rot="1811331">
            <a:off x="15836549" y="304700"/>
            <a:ext cx="1503718" cy="2697253"/>
          </a:xfrm>
          <a:custGeom>
            <a:rect b="b" l="l" r="r" t="t"/>
            <a:pathLst>
              <a:path extrusionOk="0" h="2697253" w="1503718">
                <a:moveTo>
                  <a:pt x="0" y="0"/>
                </a:moveTo>
                <a:lnTo>
                  <a:pt x="1503718" y="0"/>
                </a:lnTo>
                <a:lnTo>
                  <a:pt x="1503718" y="2697253"/>
                </a:lnTo>
                <a:lnTo>
                  <a:pt x="0" y="2697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-624099" y="8371826"/>
            <a:ext cx="2691469" cy="1974865"/>
          </a:xfrm>
          <a:custGeom>
            <a:rect b="b" l="l" r="r" t="t"/>
            <a:pathLst>
              <a:path extrusionOk="0" h="1974865" w="2691469">
                <a:moveTo>
                  <a:pt x="0" y="0"/>
                </a:moveTo>
                <a:lnTo>
                  <a:pt x="2691468" y="0"/>
                </a:lnTo>
                <a:lnTo>
                  <a:pt x="2691468" y="1974865"/>
                </a:lnTo>
                <a:lnTo>
                  <a:pt x="0" y="19748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"/>
          <p:cNvSpPr/>
          <p:nvPr/>
        </p:nvSpPr>
        <p:spPr>
          <a:xfrm rot="-5946743">
            <a:off x="16384046" y="8140089"/>
            <a:ext cx="3064815" cy="3304383"/>
          </a:xfrm>
          <a:custGeom>
            <a:rect b="b" l="l" r="r" t="t"/>
            <a:pathLst>
              <a:path extrusionOk="0" h="3304383" w="3064815">
                <a:moveTo>
                  <a:pt x="0" y="0"/>
                </a:moveTo>
                <a:lnTo>
                  <a:pt x="3064815" y="0"/>
                </a:lnTo>
                <a:lnTo>
                  <a:pt x="3064815" y="3304383"/>
                </a:lnTo>
                <a:lnTo>
                  <a:pt x="0" y="33043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 rot="-818752">
            <a:off x="569191" y="582135"/>
            <a:ext cx="1471665" cy="1674726"/>
          </a:xfrm>
          <a:custGeom>
            <a:rect b="b" l="l" r="r" t="t"/>
            <a:pathLst>
              <a:path extrusionOk="0" h="1674726" w="1471665">
                <a:moveTo>
                  <a:pt x="0" y="0"/>
                </a:moveTo>
                <a:lnTo>
                  <a:pt x="1471665" y="0"/>
                </a:lnTo>
                <a:lnTo>
                  <a:pt x="1471665" y="1674726"/>
                </a:lnTo>
                <a:lnTo>
                  <a:pt x="0" y="1674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/>
          <p:nvPr/>
        </p:nvSpPr>
        <p:spPr>
          <a:xfrm>
            <a:off x="249535" y="-4533900"/>
            <a:ext cx="31066040" cy="15439911"/>
          </a:xfrm>
          <a:custGeom>
            <a:rect b="b" l="l" r="r" t="t"/>
            <a:pathLst>
              <a:path extrusionOk="0" h="15439911" w="31066040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4384287" y="1038668"/>
            <a:ext cx="10438317" cy="171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146" name="Google Shape;146;p3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3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9547118" y="2585150"/>
            <a:ext cx="12648461" cy="12648461"/>
          </a:xfrm>
          <a:custGeom>
            <a:rect b="b" l="l" r="r" t="t"/>
            <a:pathLst>
              <a:path extrusionOk="0" h="12648461" w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 flipH="1">
            <a:off x="392410" y="5813427"/>
            <a:ext cx="2917313" cy="3924637"/>
          </a:xfrm>
          <a:custGeom>
            <a:rect b="b" l="l" r="r" t="t"/>
            <a:pathLst>
              <a:path extrusionOk="0" h="3924637" w="2917313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/>
          <p:nvPr/>
        </p:nvSpPr>
        <p:spPr>
          <a:xfrm rot="-1213782">
            <a:off x="13354319" y="7102488"/>
            <a:ext cx="4267811" cy="2121770"/>
          </a:xfrm>
          <a:custGeom>
            <a:rect b="b" l="l" r="r" t="t"/>
            <a:pathLst>
              <a:path extrusionOk="0" h="2121770" w="4267811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 rot="922257">
            <a:off x="655876" y="589033"/>
            <a:ext cx="1604291" cy="3282437"/>
          </a:xfrm>
          <a:custGeom>
            <a:rect b="b" l="l" r="r" t="t"/>
            <a:pathLst>
              <a:path extrusionOk="0" h="3282437" w="1604291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3"/>
          <p:cNvSpPr/>
          <p:nvPr/>
        </p:nvSpPr>
        <p:spPr>
          <a:xfrm rot="-5400000">
            <a:off x="14924860" y="361094"/>
            <a:ext cx="3467680" cy="3008212"/>
          </a:xfrm>
          <a:custGeom>
            <a:rect b="b" l="l" r="r" t="t"/>
            <a:pathLst>
              <a:path extrusionOk="0" h="3008212" w="3467680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"/>
          <p:cNvSpPr/>
          <p:nvPr/>
        </p:nvSpPr>
        <p:spPr>
          <a:xfrm>
            <a:off x="12262460" y="5300507"/>
            <a:ext cx="7217777" cy="721774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"/>
          <p:cNvSpPr txBox="1"/>
          <p:nvPr/>
        </p:nvSpPr>
        <p:spPr>
          <a:xfrm>
            <a:off x="3956588" y="2779020"/>
            <a:ext cx="10675562" cy="5423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Data Understanding &amp; Methods</a:t>
            </a:r>
            <a:endParaRPr sz="4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Analysis &amp; Results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  - Regions, Timing, Shapes, Description</a:t>
            </a:r>
            <a:endParaRPr sz="4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Insights &amp; Recommendations 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Conclusions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"/>
          <p:cNvSpPr/>
          <p:nvPr/>
        </p:nvSpPr>
        <p:spPr>
          <a:xfrm>
            <a:off x="249535" y="-4533900"/>
            <a:ext cx="31066040" cy="15439911"/>
          </a:xfrm>
          <a:custGeom>
            <a:rect b="b" l="l" r="r" t="t"/>
            <a:pathLst>
              <a:path extrusionOk="0" h="15439911" w="31066040">
                <a:moveTo>
                  <a:pt x="0" y="0"/>
                </a:moveTo>
                <a:lnTo>
                  <a:pt x="31066041" y="0"/>
                </a:lnTo>
                <a:lnTo>
                  <a:pt x="31066041" y="15439911"/>
                </a:lnTo>
                <a:lnTo>
                  <a:pt x="0" y="15439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4197652" y="444216"/>
            <a:ext cx="10438317" cy="1714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9547118" y="2585150"/>
            <a:ext cx="12648461" cy="12648461"/>
          </a:xfrm>
          <a:custGeom>
            <a:rect b="b" l="l" r="r" t="t"/>
            <a:pathLst>
              <a:path extrusionOk="0" h="12648461" w="12648461">
                <a:moveTo>
                  <a:pt x="0" y="0"/>
                </a:moveTo>
                <a:lnTo>
                  <a:pt x="12648461" y="0"/>
                </a:lnTo>
                <a:lnTo>
                  <a:pt x="12648461" y="12648461"/>
                </a:lnTo>
                <a:lnTo>
                  <a:pt x="0" y="12648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 flipH="1">
            <a:off x="392410" y="5813427"/>
            <a:ext cx="2917313" cy="3924637"/>
          </a:xfrm>
          <a:custGeom>
            <a:rect b="b" l="l" r="r" t="t"/>
            <a:pathLst>
              <a:path extrusionOk="0" h="3924637" w="2917313">
                <a:moveTo>
                  <a:pt x="2917314" y="0"/>
                </a:moveTo>
                <a:lnTo>
                  <a:pt x="0" y="0"/>
                </a:lnTo>
                <a:lnTo>
                  <a:pt x="0" y="3924636"/>
                </a:lnTo>
                <a:lnTo>
                  <a:pt x="2917314" y="3924636"/>
                </a:lnTo>
                <a:lnTo>
                  <a:pt x="2917314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4"/>
          <p:cNvSpPr/>
          <p:nvPr/>
        </p:nvSpPr>
        <p:spPr>
          <a:xfrm rot="-1213782">
            <a:off x="13354319" y="7102488"/>
            <a:ext cx="4267811" cy="2121770"/>
          </a:xfrm>
          <a:custGeom>
            <a:rect b="b" l="l" r="r" t="t"/>
            <a:pathLst>
              <a:path extrusionOk="0" h="2121770" w="4267811">
                <a:moveTo>
                  <a:pt x="0" y="0"/>
                </a:moveTo>
                <a:lnTo>
                  <a:pt x="4267811" y="0"/>
                </a:lnTo>
                <a:lnTo>
                  <a:pt x="4267811" y="2121770"/>
                </a:lnTo>
                <a:lnTo>
                  <a:pt x="0" y="2121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"/>
          <p:cNvSpPr/>
          <p:nvPr/>
        </p:nvSpPr>
        <p:spPr>
          <a:xfrm rot="922257">
            <a:off x="655876" y="589033"/>
            <a:ext cx="1604291" cy="3282437"/>
          </a:xfrm>
          <a:custGeom>
            <a:rect b="b" l="l" r="r" t="t"/>
            <a:pathLst>
              <a:path extrusionOk="0" h="3282437" w="1604291">
                <a:moveTo>
                  <a:pt x="0" y="0"/>
                </a:moveTo>
                <a:lnTo>
                  <a:pt x="1604291" y="0"/>
                </a:lnTo>
                <a:lnTo>
                  <a:pt x="1604291" y="3282437"/>
                </a:lnTo>
                <a:lnTo>
                  <a:pt x="0" y="32824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"/>
          <p:cNvSpPr/>
          <p:nvPr/>
        </p:nvSpPr>
        <p:spPr>
          <a:xfrm rot="-5400000">
            <a:off x="14924860" y="361094"/>
            <a:ext cx="3467680" cy="3008212"/>
          </a:xfrm>
          <a:custGeom>
            <a:rect b="b" l="l" r="r" t="t"/>
            <a:pathLst>
              <a:path extrusionOk="0" h="3008212" w="3467680">
                <a:moveTo>
                  <a:pt x="0" y="0"/>
                </a:moveTo>
                <a:lnTo>
                  <a:pt x="3467679" y="0"/>
                </a:lnTo>
                <a:lnTo>
                  <a:pt x="3467679" y="3008212"/>
                </a:lnTo>
                <a:lnTo>
                  <a:pt x="0" y="30082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12262460" y="5300507"/>
            <a:ext cx="7217777" cy="7217747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3559181" y="2494611"/>
            <a:ext cx="10675562" cy="5816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Calibri"/>
              <a:buAutoNum type="arabicPeriod"/>
            </a:pPr>
            <a:r>
              <a:rPr b="1"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Objective: 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Identify UFO patterns for Tourism, Government, and Research</a:t>
            </a:r>
            <a:endParaRPr/>
          </a:p>
          <a:p>
            <a:pPr indent="-3111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sz="32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2. Key Questions: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Where and When are sightings frequent?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Common Shapes and Descriptions?</a:t>
            </a:r>
            <a:endParaRPr/>
          </a:p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Time/Season patterns?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/>
          <p:nvPr/>
        </p:nvSpPr>
        <p:spPr>
          <a:xfrm>
            <a:off x="-304800" y="580112"/>
            <a:ext cx="20191926" cy="14918195"/>
          </a:xfrm>
          <a:custGeom>
            <a:rect b="b" l="l" r="r" t="t"/>
            <a:pathLst>
              <a:path extrusionOk="0" h="14918195" w="20191926">
                <a:moveTo>
                  <a:pt x="0" y="0"/>
                </a:moveTo>
                <a:lnTo>
                  <a:pt x="20191926" y="0"/>
                </a:lnTo>
                <a:lnTo>
                  <a:pt x="20191926" y="14918195"/>
                </a:lnTo>
                <a:lnTo>
                  <a:pt x="0" y="14918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14684947" y="7446666"/>
            <a:ext cx="4466540" cy="4114800"/>
          </a:xfrm>
          <a:custGeom>
            <a:rect b="b" l="l" r="r" t="t"/>
            <a:pathLst>
              <a:path extrusionOk="0" h="4114800" w="4466540">
                <a:moveTo>
                  <a:pt x="0" y="0"/>
                </a:moveTo>
                <a:lnTo>
                  <a:pt x="4466540" y="0"/>
                </a:lnTo>
                <a:lnTo>
                  <a:pt x="4466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 rot="-6737976">
            <a:off x="-922735" y="7579214"/>
            <a:ext cx="4379120" cy="3849704"/>
          </a:xfrm>
          <a:custGeom>
            <a:rect b="b" l="l" r="r" t="t"/>
            <a:pathLst>
              <a:path extrusionOk="0" h="3849704" w="4379120">
                <a:moveTo>
                  <a:pt x="0" y="0"/>
                </a:moveTo>
                <a:lnTo>
                  <a:pt x="4379120" y="0"/>
                </a:lnTo>
                <a:lnTo>
                  <a:pt x="4379120" y="3849704"/>
                </a:lnTo>
                <a:lnTo>
                  <a:pt x="0" y="3849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2663759" y="2132669"/>
            <a:ext cx="12021187" cy="3509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endParaRPr/>
          </a:p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Understanding 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3336900" y="5918558"/>
            <a:ext cx="10873555" cy="4352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Font typeface="Arial"/>
              <a:buAutoNum type="arabicPeriod"/>
            </a:pPr>
            <a:r>
              <a:rPr b="1"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UFO reports: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Date, Time, Location, Shape, Duration</a:t>
            </a:r>
            <a:endParaRPr/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2. Key questions: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Regional frequency, Patterns, Timing Correlations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652621" y="1653327"/>
            <a:ext cx="2136515" cy="2911775"/>
          </a:xfrm>
          <a:custGeom>
            <a:rect b="b" l="l" r="r" t="t"/>
            <a:pathLst>
              <a:path extrusionOk="0" h="2911775" w="2136515">
                <a:moveTo>
                  <a:pt x="0" y="0"/>
                </a:moveTo>
                <a:lnTo>
                  <a:pt x="2136515" y="0"/>
                </a:lnTo>
                <a:lnTo>
                  <a:pt x="2136515" y="2911774"/>
                </a:lnTo>
                <a:lnTo>
                  <a:pt x="0" y="2911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 rot="1053374">
            <a:off x="14548029" y="1925432"/>
            <a:ext cx="2844618" cy="2677496"/>
          </a:xfrm>
          <a:custGeom>
            <a:rect b="b" l="l" r="r" t="t"/>
            <a:pathLst>
              <a:path extrusionOk="0" h="2677496" w="2844618">
                <a:moveTo>
                  <a:pt x="0" y="0"/>
                </a:moveTo>
                <a:lnTo>
                  <a:pt x="2844618" y="0"/>
                </a:lnTo>
                <a:lnTo>
                  <a:pt x="2844618" y="2677496"/>
                </a:lnTo>
                <a:lnTo>
                  <a:pt x="0" y="26774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/>
          <p:nvPr/>
        </p:nvSpPr>
        <p:spPr>
          <a:xfrm>
            <a:off x="-2210386" y="528705"/>
            <a:ext cx="22708773" cy="9229589"/>
          </a:xfrm>
          <a:custGeom>
            <a:rect b="b" l="l" r="r" t="t"/>
            <a:pathLst>
              <a:path extrusionOk="0" h="9229589" w="22708773">
                <a:moveTo>
                  <a:pt x="0" y="0"/>
                </a:moveTo>
                <a:lnTo>
                  <a:pt x="22708772" y="0"/>
                </a:lnTo>
                <a:lnTo>
                  <a:pt x="22708772" y="9229590"/>
                </a:lnTo>
                <a:lnTo>
                  <a:pt x="0" y="9229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6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6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/>
          <p:nvPr/>
        </p:nvSpPr>
        <p:spPr>
          <a:xfrm rot="-9955485">
            <a:off x="4583763" y="6853227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1458778" y="5905500"/>
            <a:ext cx="1095830" cy="1096744"/>
          </a:xfrm>
          <a:custGeom>
            <a:rect b="b" l="l" r="r" t="t"/>
            <a:pathLst>
              <a:path extrusionOk="0" h="1096744" w="1095830">
                <a:moveTo>
                  <a:pt x="0" y="0"/>
                </a:moveTo>
                <a:lnTo>
                  <a:pt x="1095830" y="0"/>
                </a:lnTo>
                <a:lnTo>
                  <a:pt x="1095830" y="1096744"/>
                </a:lnTo>
                <a:lnTo>
                  <a:pt x="0" y="1096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9637782" y="3887806"/>
            <a:ext cx="1119126" cy="1078558"/>
          </a:xfrm>
          <a:custGeom>
            <a:rect b="b" l="l" r="r" t="t"/>
            <a:pathLst>
              <a:path extrusionOk="0" h="1078558" w="1119126">
                <a:moveTo>
                  <a:pt x="0" y="0"/>
                </a:moveTo>
                <a:lnTo>
                  <a:pt x="1119127" y="0"/>
                </a:lnTo>
                <a:lnTo>
                  <a:pt x="1119127" y="1078558"/>
                </a:lnTo>
                <a:lnTo>
                  <a:pt x="0" y="1078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1458778" y="3784578"/>
            <a:ext cx="1095830" cy="1095830"/>
          </a:xfrm>
          <a:custGeom>
            <a:rect b="b" l="l" r="r" t="t"/>
            <a:pathLst>
              <a:path extrusionOk="0" h="1095830" w="1095830">
                <a:moveTo>
                  <a:pt x="0" y="0"/>
                </a:moveTo>
                <a:lnTo>
                  <a:pt x="1095830" y="0"/>
                </a:lnTo>
                <a:lnTo>
                  <a:pt x="1095830" y="1095829"/>
                </a:lnTo>
                <a:lnTo>
                  <a:pt x="0" y="10958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2663759" y="1745999"/>
            <a:ext cx="12021187" cy="1717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Methods</a:t>
            </a:r>
            <a:endParaRPr/>
          </a:p>
        </p:txBody>
      </p:sp>
      <p:sp>
        <p:nvSpPr>
          <p:cNvPr id="221" name="Google Shape;221;p6"/>
          <p:cNvSpPr txBox="1"/>
          <p:nvPr/>
        </p:nvSpPr>
        <p:spPr>
          <a:xfrm>
            <a:off x="3135391" y="3717903"/>
            <a:ext cx="6292983" cy="2105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Region, time, shape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11063965" y="3717903"/>
            <a:ext cx="6195335" cy="2105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encounter duration vs. time of day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3135391" y="5829300"/>
            <a:ext cx="6292983" cy="2644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- Heatmaps, bar charts, distribution plots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24" name="Google Shape;224;p6"/>
          <p:cNvSpPr txBox="1"/>
          <p:nvPr/>
        </p:nvSpPr>
        <p:spPr>
          <a:xfrm>
            <a:off x="1458778" y="3811606"/>
            <a:ext cx="1095830" cy="87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25" name="Google Shape;225;p6"/>
          <p:cNvSpPr txBox="1"/>
          <p:nvPr/>
        </p:nvSpPr>
        <p:spPr>
          <a:xfrm>
            <a:off x="9637782" y="3911086"/>
            <a:ext cx="1119126" cy="87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26" name="Google Shape;226;p6"/>
          <p:cNvSpPr txBox="1"/>
          <p:nvPr/>
        </p:nvSpPr>
        <p:spPr>
          <a:xfrm>
            <a:off x="1458778" y="6023107"/>
            <a:ext cx="1095830" cy="872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/>
          <p:nvPr/>
        </p:nvSpPr>
        <p:spPr>
          <a:xfrm rot="5400000">
            <a:off x="-3019242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7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7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7"/>
          <p:cNvSpPr txBox="1"/>
          <p:nvPr/>
        </p:nvSpPr>
        <p:spPr>
          <a:xfrm>
            <a:off x="1976414" y="445583"/>
            <a:ext cx="7106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/>
          </a:p>
        </p:txBody>
      </p:sp>
      <p:sp>
        <p:nvSpPr>
          <p:cNvPr id="247" name="Google Shape;247;p7"/>
          <p:cNvSpPr txBox="1"/>
          <p:nvPr/>
        </p:nvSpPr>
        <p:spPr>
          <a:xfrm>
            <a:off x="13119128" y="2711550"/>
            <a:ext cx="46011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</a:rPr>
              <a:t>Hot Zones:</a:t>
            </a:r>
            <a:endParaRPr/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Font typeface="Arial"/>
              <a:buChar char="-"/>
            </a:pPr>
            <a:r>
              <a:rPr lang="en-US" sz="3600">
                <a:solidFill>
                  <a:srgbClr val="F1F9FD"/>
                </a:solidFill>
              </a:rPr>
              <a:t>Central Montana</a:t>
            </a:r>
            <a:endParaRPr/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Font typeface="Arial"/>
              <a:buChar char="-"/>
            </a:pPr>
            <a:r>
              <a:rPr lang="en-US" sz="3600">
                <a:solidFill>
                  <a:srgbClr val="F1F9FD"/>
                </a:solidFill>
              </a:rPr>
              <a:t>DC Area</a:t>
            </a:r>
            <a:endParaRPr sz="3600">
              <a:solidFill>
                <a:srgbClr val="F1F9FD"/>
              </a:solidFill>
            </a:endParaRPr>
          </a:p>
          <a:p>
            <a:pPr indent="-571500" lvl="0" marL="5715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1F9FD"/>
              </a:buClr>
              <a:buSzPts val="3600"/>
              <a:buChar char="-"/>
            </a:pPr>
            <a:r>
              <a:rPr lang="en-US" sz="3600">
                <a:solidFill>
                  <a:srgbClr val="F1F9FD"/>
                </a:solidFill>
              </a:rPr>
              <a:t>South Texas</a:t>
            </a:r>
            <a:endParaRPr sz="3600">
              <a:solidFill>
                <a:srgbClr val="F1F9FD"/>
              </a:solidFill>
            </a:endParaRPr>
          </a:p>
          <a:p>
            <a:pPr indent="0" lvl="0" marL="0" marR="0" rtl="0" algn="ctr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7"/>
          <p:cNvPicPr preferRelativeResize="0"/>
          <p:nvPr/>
        </p:nvPicPr>
        <p:blipFill rotWithShape="1">
          <a:blip r:embed="rId13">
            <a:alphaModFix/>
          </a:blip>
          <a:srcRect b="15891" l="23819" r="15939" t="16048"/>
          <a:stretch/>
        </p:blipFill>
        <p:spPr>
          <a:xfrm>
            <a:off x="1601650" y="2725025"/>
            <a:ext cx="10889951" cy="555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"/>
          <p:cNvSpPr/>
          <p:nvPr/>
        </p:nvSpPr>
        <p:spPr>
          <a:xfrm rot="5400000">
            <a:off x="-3026169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8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8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8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8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8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8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8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/>
          <p:cNvSpPr txBox="1"/>
          <p:nvPr/>
        </p:nvSpPr>
        <p:spPr>
          <a:xfrm>
            <a:off x="2010189" y="468058"/>
            <a:ext cx="71067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Tim</a:t>
            </a:r>
            <a:r>
              <a:rPr lang="en-US" sz="9999">
                <a:solidFill>
                  <a:srgbClr val="F1F9FD"/>
                </a:solidFill>
              </a:rPr>
              <a:t>e </a:t>
            </a:r>
            <a:endParaRPr/>
          </a:p>
        </p:txBody>
      </p:sp>
      <p:pic>
        <p:nvPicPr>
          <p:cNvPr id="269" name="Google Shape;269;p8"/>
          <p:cNvPicPr preferRelativeResize="0"/>
          <p:nvPr/>
        </p:nvPicPr>
        <p:blipFill rotWithShape="1">
          <a:blip r:embed="rId13">
            <a:alphaModFix/>
          </a:blip>
          <a:srcRect b="109" l="0" r="0" t="109"/>
          <a:stretch/>
        </p:blipFill>
        <p:spPr>
          <a:xfrm>
            <a:off x="1465467" y="2762680"/>
            <a:ext cx="14670623" cy="613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8"/>
          <p:cNvSpPr txBox="1"/>
          <p:nvPr/>
        </p:nvSpPr>
        <p:spPr>
          <a:xfrm>
            <a:off x="2528527" y="3209863"/>
            <a:ext cx="6733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42950" lvl="0" marL="7429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Summer and Autumn</a:t>
            </a:r>
            <a:endParaRPr>
              <a:solidFill>
                <a:schemeClr val="dk1"/>
              </a:solidFill>
            </a:endParaRPr>
          </a:p>
          <a:p>
            <a:pPr indent="-742950" lvl="0" marL="7429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 Evening: </a:t>
            </a:r>
            <a:r>
              <a:rPr lang="en-US">
                <a:solidFill>
                  <a:schemeClr val="dk1"/>
                </a:solidFill>
              </a:rPr>
              <a:t>: 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20:00 </a:t>
            </a:r>
            <a:r>
              <a:rPr lang="en-US" sz="3600">
                <a:solidFill>
                  <a:schemeClr val="dk1"/>
                </a:solidFill>
              </a:rPr>
              <a:t>- 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-US" sz="3600">
                <a:solidFill>
                  <a:schemeClr val="dk1"/>
                </a:solidFill>
              </a:rPr>
              <a:t>: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42950" lvl="0" marL="74295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Reports Increasing</a:t>
            </a:r>
            <a:r>
              <a:rPr lang="en-US" sz="3600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172D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/>
          <p:nvPr/>
        </p:nvSpPr>
        <p:spPr>
          <a:xfrm rot="5400000">
            <a:off x="-3019242" y="1006794"/>
            <a:ext cx="13973619" cy="8587424"/>
          </a:xfrm>
          <a:custGeom>
            <a:rect b="b" l="l" r="r" t="t"/>
            <a:pathLst>
              <a:path extrusionOk="0" h="8587424" w="13973619">
                <a:moveTo>
                  <a:pt x="13973620" y="8587425"/>
                </a:moveTo>
                <a:lnTo>
                  <a:pt x="0" y="8587425"/>
                </a:lnTo>
                <a:lnTo>
                  <a:pt x="0" y="0"/>
                </a:lnTo>
                <a:lnTo>
                  <a:pt x="13973620" y="0"/>
                </a:lnTo>
                <a:lnTo>
                  <a:pt x="13973620" y="8587425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14210456" y="1441454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1" y="0"/>
                </a:lnTo>
                <a:lnTo>
                  <a:pt x="474491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9"/>
          <p:cNvSpPr/>
          <p:nvPr/>
        </p:nvSpPr>
        <p:spPr>
          <a:xfrm rot="-529564">
            <a:off x="8233464" y="9046427"/>
            <a:ext cx="474490" cy="423746"/>
          </a:xfrm>
          <a:custGeom>
            <a:rect b="b" l="l" r="r" t="t"/>
            <a:pathLst>
              <a:path extrusionOk="0" h="423746" w="474490">
                <a:moveTo>
                  <a:pt x="0" y="0"/>
                </a:moveTo>
                <a:lnTo>
                  <a:pt x="474490" y="0"/>
                </a:lnTo>
                <a:lnTo>
                  <a:pt x="474490" y="423746"/>
                </a:lnTo>
                <a:lnTo>
                  <a:pt x="0" y="423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9"/>
          <p:cNvSpPr/>
          <p:nvPr/>
        </p:nvSpPr>
        <p:spPr>
          <a:xfrm rot="-9955485">
            <a:off x="4583763" y="7298321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/>
          <p:nvPr/>
        </p:nvSpPr>
        <p:spPr>
          <a:xfrm rot="-9955485">
            <a:off x="13216291" y="4887066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9"/>
          <p:cNvSpPr/>
          <p:nvPr/>
        </p:nvSpPr>
        <p:spPr>
          <a:xfrm rot="-9955485">
            <a:off x="8358457" y="661605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5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5" y="0"/>
                </a:lnTo>
                <a:lnTo>
                  <a:pt x="224505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/>
          <p:nvPr/>
        </p:nvSpPr>
        <p:spPr>
          <a:xfrm rot="6244516">
            <a:off x="12578535" y="8945818"/>
            <a:ext cx="224505" cy="826881"/>
          </a:xfrm>
          <a:custGeom>
            <a:rect b="b" l="l" r="r" t="t"/>
            <a:pathLst>
              <a:path extrusionOk="0" h="826881" w="224505">
                <a:moveTo>
                  <a:pt x="224504" y="826881"/>
                </a:moveTo>
                <a:lnTo>
                  <a:pt x="0" y="826881"/>
                </a:lnTo>
                <a:lnTo>
                  <a:pt x="0" y="0"/>
                </a:lnTo>
                <a:lnTo>
                  <a:pt x="224504" y="0"/>
                </a:lnTo>
                <a:lnTo>
                  <a:pt x="224504" y="826881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 flipH="1">
            <a:off x="2789136" y="1671445"/>
            <a:ext cx="692510" cy="618450"/>
          </a:xfrm>
          <a:custGeom>
            <a:rect b="b" l="l" r="r" t="t"/>
            <a:pathLst>
              <a:path extrusionOk="0" h="618450" w="692510">
                <a:moveTo>
                  <a:pt x="692510" y="0"/>
                </a:moveTo>
                <a:lnTo>
                  <a:pt x="0" y="0"/>
                </a:lnTo>
                <a:lnTo>
                  <a:pt x="0" y="618450"/>
                </a:lnTo>
                <a:lnTo>
                  <a:pt x="692510" y="618450"/>
                </a:lnTo>
                <a:lnTo>
                  <a:pt x="69251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/>
          <p:nvPr/>
        </p:nvSpPr>
        <p:spPr>
          <a:xfrm rot="4811325">
            <a:off x="17350443" y="4052265"/>
            <a:ext cx="722220" cy="793036"/>
          </a:xfrm>
          <a:custGeom>
            <a:rect b="b" l="l" r="r" t="t"/>
            <a:pathLst>
              <a:path extrusionOk="0" h="793036" w="722220">
                <a:moveTo>
                  <a:pt x="722220" y="793036"/>
                </a:moveTo>
                <a:lnTo>
                  <a:pt x="0" y="793036"/>
                </a:lnTo>
                <a:lnTo>
                  <a:pt x="0" y="0"/>
                </a:lnTo>
                <a:lnTo>
                  <a:pt x="722220" y="0"/>
                </a:lnTo>
                <a:lnTo>
                  <a:pt x="722220" y="793036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p9"/>
          <p:cNvCxnSpPr/>
          <p:nvPr/>
        </p:nvCxnSpPr>
        <p:spPr>
          <a:xfrm>
            <a:off x="1976429" y="1989821"/>
            <a:ext cx="5502928" cy="0"/>
          </a:xfrm>
          <a:prstGeom prst="straightConnector1">
            <a:avLst/>
          </a:prstGeom>
          <a:noFill/>
          <a:ln cap="flat" cmpd="sng" w="104775">
            <a:solidFill>
              <a:srgbClr val="F1F9F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5" name="Google Shape;285;p9"/>
          <p:cNvSpPr/>
          <p:nvPr/>
        </p:nvSpPr>
        <p:spPr>
          <a:xfrm flipH="1">
            <a:off x="15762190" y="432254"/>
            <a:ext cx="2223937" cy="1548416"/>
          </a:xfrm>
          <a:custGeom>
            <a:rect b="b" l="l" r="r" t="t"/>
            <a:pathLst>
              <a:path extrusionOk="0" h="1548416" w="2223937">
                <a:moveTo>
                  <a:pt x="2223937" y="0"/>
                </a:moveTo>
                <a:lnTo>
                  <a:pt x="0" y="0"/>
                </a:lnTo>
                <a:lnTo>
                  <a:pt x="0" y="1548416"/>
                </a:lnTo>
                <a:lnTo>
                  <a:pt x="2223937" y="1548416"/>
                </a:lnTo>
                <a:lnTo>
                  <a:pt x="2223937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-1359765" y="225385"/>
            <a:ext cx="3083959" cy="2289895"/>
          </a:xfrm>
          <a:custGeom>
            <a:rect b="b" l="l" r="r" t="t"/>
            <a:pathLst>
              <a:path extrusionOk="0" h="2289895" w="3083959">
                <a:moveTo>
                  <a:pt x="0" y="0"/>
                </a:moveTo>
                <a:lnTo>
                  <a:pt x="3083958" y="0"/>
                </a:lnTo>
                <a:lnTo>
                  <a:pt x="3083958" y="2289895"/>
                </a:lnTo>
                <a:lnTo>
                  <a:pt x="0" y="22898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/>
          <p:nvPr/>
        </p:nvSpPr>
        <p:spPr>
          <a:xfrm rot="-1793723">
            <a:off x="14954614" y="7616679"/>
            <a:ext cx="6666772" cy="2791711"/>
          </a:xfrm>
          <a:custGeom>
            <a:rect b="b" l="l" r="r" t="t"/>
            <a:pathLst>
              <a:path extrusionOk="0" h="2791711" w="6666772">
                <a:moveTo>
                  <a:pt x="0" y="0"/>
                </a:moveTo>
                <a:lnTo>
                  <a:pt x="6666772" y="0"/>
                </a:lnTo>
                <a:lnTo>
                  <a:pt x="6666772" y="2791710"/>
                </a:lnTo>
                <a:lnTo>
                  <a:pt x="0" y="2791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7405791" y="5300507"/>
            <a:ext cx="1710977" cy="2642436"/>
          </a:xfrm>
          <a:custGeom>
            <a:rect b="b" l="l" r="r" t="t"/>
            <a:pathLst>
              <a:path extrusionOk="0" h="2642436" w="1710977">
                <a:moveTo>
                  <a:pt x="0" y="0"/>
                </a:moveTo>
                <a:lnTo>
                  <a:pt x="1710978" y="0"/>
                </a:lnTo>
                <a:lnTo>
                  <a:pt x="1710978" y="2642435"/>
                </a:lnTo>
                <a:lnTo>
                  <a:pt x="0" y="2642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245107" y="8493294"/>
            <a:ext cx="1567186" cy="1404590"/>
          </a:xfrm>
          <a:custGeom>
            <a:rect b="b" l="l" r="r" t="t"/>
            <a:pathLst>
              <a:path extrusionOk="0" h="1404590" w="1567186">
                <a:moveTo>
                  <a:pt x="0" y="0"/>
                </a:moveTo>
                <a:lnTo>
                  <a:pt x="1567186" y="0"/>
                </a:lnTo>
                <a:lnTo>
                  <a:pt x="1567186" y="1404590"/>
                </a:lnTo>
                <a:lnTo>
                  <a:pt x="0" y="14045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 txBox="1"/>
          <p:nvPr/>
        </p:nvSpPr>
        <p:spPr>
          <a:xfrm>
            <a:off x="2010189" y="468058"/>
            <a:ext cx="7106579" cy="1521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>
                <a:solidFill>
                  <a:srgbClr val="F1F9FD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endParaRPr/>
          </a:p>
        </p:txBody>
      </p:sp>
      <p:pic>
        <p:nvPicPr>
          <p:cNvPr id="291" name="Google Shape;291;p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58550" y="2515275"/>
            <a:ext cx="11300848" cy="68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899273" y="4284570"/>
            <a:ext cx="2998744" cy="385552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9"/>
          <p:cNvSpPr txBox="1"/>
          <p:nvPr/>
        </p:nvSpPr>
        <p:spPr>
          <a:xfrm>
            <a:off x="13078725" y="2289900"/>
            <a:ext cx="4639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1F9FD"/>
                </a:solidFill>
              </a:rPr>
              <a:t>Sorted Shapes Into Simpler Categories</a:t>
            </a:r>
            <a:endParaRPr sz="3600">
              <a:solidFill>
                <a:srgbClr val="F1F9FD"/>
              </a:solidFill>
            </a:endParaRPr>
          </a:p>
          <a:p>
            <a:pPr indent="0" lvl="0" marL="0" marR="0" rtl="0" algn="ctr">
              <a:lnSpc>
                <a:spcPct val="124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1F9F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